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7" r:id="rId6"/>
    <p:sldId id="278" r:id="rId7"/>
    <p:sldId id="269" r:id="rId8"/>
    <p:sldId id="271" r:id="rId9"/>
    <p:sldId id="279" r:id="rId10"/>
    <p:sldId id="272" r:id="rId11"/>
    <p:sldId id="273" r:id="rId12"/>
    <p:sldId id="268" r:id="rId13"/>
    <p:sldId id="275" r:id="rId14"/>
    <p:sldId id="257" r:id="rId15"/>
    <p:sldId id="266" r:id="rId16"/>
    <p:sldId id="276" r:id="rId17"/>
    <p:sldId id="260" r:id="rId18"/>
    <p:sldId id="261" r:id="rId19"/>
    <p:sldId id="274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AC5E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4317" autoAdjust="0"/>
  </p:normalViewPr>
  <p:slideViewPr>
    <p:cSldViewPr snapToGrid="0">
      <p:cViewPr varScale="1">
        <p:scale>
          <a:sx n="61" d="100"/>
          <a:sy n="61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8CF4E-B9E0-4D41-B0A1-64F394A14CCA}" type="datetimeFigureOut">
              <a:rPr lang="fi-FI" smtClean="0"/>
              <a:t>7.5.2018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30DBE-1001-4492-AF46-07DD4FD342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51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Arkipäivän konflikteista rakenteelliselle tasolle! NSK tehnyt suosituksia </a:t>
            </a:r>
          </a:p>
          <a:p>
            <a:r>
              <a:rPr lang="fi-FI" dirty="0"/>
              <a:t>häiriöilmoitusten hoitoon vastakkainasettelua välttävällä tavalla ja suosituksia toimivien naapuruussuhteiden edistämiseen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0DBE-1001-4492-AF46-07DD4FD34274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479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TAUSTAOLETUKSET: </a:t>
            </a:r>
          </a:p>
          <a:p>
            <a:r>
              <a:rPr lang="fi-FI" dirty="0"/>
              <a:t>POLARISAATIOTA JA KONFLITEJA LIETSOVA VIHAPUHERETORIIKKA ON MEKANISMILTAAN UNIVERSAALISESTI SAMANKALTAISIA, MUTTA SUOMEN TILANNE ON AINUTLAATUINEN – EMME VÄISTÄMÄTTÄ OLE TOISTAMASSA MINKÄÄN MUUN MAAN KEHITYSKULKUJA - ON TARPEEN KEKSIÄ PAIKALLISIA RATKAISUJA!</a:t>
            </a:r>
          </a:p>
          <a:p>
            <a:endParaRPr lang="fi-FI" dirty="0"/>
          </a:p>
          <a:p>
            <a:r>
              <a:rPr lang="fi-FI" dirty="0"/>
              <a:t>DIALOGI- SOVITTELUASIANTUNTEMUSTA TARVITAAN, KOSKA KONFLITKIT ON BENSAA POLARISAATIOKEHITYKSELLE JA POLARISAATIOKEHITYS ……..</a:t>
            </a:r>
          </a:p>
          <a:p>
            <a:r>
              <a:rPr lang="fi-FI" dirty="0"/>
              <a:t>TARVITAAN VAIHTOEHTOISIA VÄKIVALLATTOMIA KONFLIKTINRATKAISUMENETELMIÄ</a:t>
            </a:r>
          </a:p>
          <a:p>
            <a:r>
              <a:rPr lang="fi-FI" dirty="0"/>
              <a:t>ASIOIHIN KANNATTAA TARTTUA, KUN NE OVAT VIELÄ PIENIÄ NIIDEN KESKEN, JOITA ASIAT KOSKEVAT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0DBE-1001-4492-AF46-07DD4FD34274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379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TAUSTAOLETUKSET: </a:t>
            </a:r>
          </a:p>
          <a:p>
            <a:r>
              <a:rPr lang="fi-FI" dirty="0"/>
              <a:t>POLARISAATIOTA JA KONFLITEJA LIETSOVA VIHAPUHERETORIIKKA ON MEKANISMILTAAN UNIVERSAALISESTI SAMANKALTAISIA, MUTTA SUOMEN TILANNE ON AINUTLAATUINEN – EMME VÄISTÄMÄTTÄ OLE TOISTAMASSA MINKÄÄN MUUN MAAN KEHITYSKULKUJA - ON TARPEEN KEKSIÄ PAIKALLISIA RATKAISUJA!</a:t>
            </a:r>
          </a:p>
          <a:p>
            <a:endParaRPr lang="fi-FI" dirty="0"/>
          </a:p>
          <a:p>
            <a:r>
              <a:rPr lang="fi-FI" dirty="0"/>
              <a:t>DIALOGI- SOVITTELUASIANTUNTEMUSTA TARVITAAN, KOSKA KONFLITKIT ON BENSAA POLARISAATIOKEHITYKSELLE JA POLARISAATIOKEHITYS ……..</a:t>
            </a:r>
          </a:p>
          <a:p>
            <a:r>
              <a:rPr lang="fi-FI" dirty="0"/>
              <a:t>TARVITAAN VAIHTOEHTOISIA VÄKIVALLATTOMIA KONFLIKTINRATKAISUMENETELMIÄ</a:t>
            </a:r>
          </a:p>
          <a:p>
            <a:r>
              <a:rPr lang="fi-FI" dirty="0"/>
              <a:t>ASIOIHIN KANNATTAA TARTTUA, KUN NE OVAT VIELÄ PIENIÄ NIIDEN KESKEN, JOITA ASIAT KOSKEVAT 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30DBE-1001-4492-AF46-07DD4FD3427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4381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77CCBA-BDF0-4DAD-B9B4-11EF54965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BE81E4B-2B94-4393-BFBA-028EC030D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E54AE4-9EFE-456C-89ED-68EB56EE6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E15F-4AA7-4F56-B01A-645E302DD54F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AF860A3-09AF-4F68-AAC8-D45C22A06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D54CA0C-6DA8-4579-8755-8ACCD87CA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9238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5FA16C-DEE5-4E52-B4B9-0BC8884AA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D07BF04-D197-4EA9-8C5D-6453B92F4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55F063F-A40C-4F7C-9A9C-E3098FA0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363A0-3C45-4006-AA6C-476C01F391E6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0504A42-CB5B-4ECA-869F-2E927B9B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8C4B08-ABC3-4766-B395-5B04EC52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050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62AE6F2-996E-4869-BBA4-609A56255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512AF4C-1A53-47E1-87E5-E6DB2093D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ABAB1A-B38E-42D0-A4AC-1A38E311B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82E8-A2ED-49E7-AFA5-BE21F0D3364E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474664C-B2E7-4A8F-8693-EA7581B6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0765730-8C9D-4F8E-9125-BCAC2E38E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516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48E73A-A538-4AEE-B85C-74AF6A267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97606C-C4A1-4A36-8BB2-527A868DC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94AA00-C96C-4EB5-9E9A-3A4006B0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7CBDD18-D83B-4A65-B98B-0A1ADAB0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EF5CEE4-FDAA-4337-8C14-51F694A6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93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C7F4E0-8841-4DB5-A23E-D7674D5F9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D69CDD-B38D-44AA-9809-4EA6C27A2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77B4FC-9349-4F26-B29A-9B3AD48A8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4FA7A-2B1F-4F45-8D38-00C6BEDD49C0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37CF77-7409-4915-A8E5-1DE7A67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48E68E-3BDD-4041-A92E-8C5D7F4F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13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D19337C-8DB4-4E1A-93EB-826221042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F8F728-3466-4C91-B8D2-51BBFD087C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89EFD5D-B952-4109-A078-D9F432603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A46EC42-9628-438E-8584-21FFC85E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D9339-67C1-401A-A562-D687E53E6B19}" type="datetime1">
              <a:rPr lang="fi-FI" smtClean="0"/>
              <a:t>7.5.2018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7AF0949-4B55-463B-90F1-B887B68D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3C8C0E6-EE87-45EA-A10A-F6A7003A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14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9300A8-4B47-4CB1-850F-A0F61E2E1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2997371-C6F1-4610-B6E2-4E622291E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93EE169-4DF5-466C-A5A8-2CAAA353E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2EA0E3E-1D43-4557-9380-B9D82857A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3600528-7D9E-4230-9442-05CDCFABBE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28C82B0-7268-41FF-ACE6-AB93F7A33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53ABF-F204-4844-AB23-3F1719EC6FEE}" type="datetime1">
              <a:rPr lang="fi-FI" smtClean="0"/>
              <a:t>7.5.2018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253016D-BA65-49FB-955D-F3D9A5B20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1274DFB-5B3E-4AB2-9164-F67D8780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08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645F99-FBB0-4A2A-BDFA-E946E6D2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C68C8D6-48BF-44D8-AD3D-B6E64A6FA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B77B-9804-41CF-B201-BC4EA84B3045}" type="datetime1">
              <a:rPr lang="fi-FI" smtClean="0"/>
              <a:t>7.5.2018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F4CA47C-90CC-4385-ACEC-831F7A73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CE2CDB-7F03-447D-9D90-14813DBD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339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98DD65E-61FF-4232-9B2A-8444D7BA1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A3AE-3014-4441-93C0-FDF3AA1D5963}" type="datetime1">
              <a:rPr lang="fi-FI" smtClean="0"/>
              <a:t>7.5.2018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4B66CAD-34FB-4003-954F-1B9A3950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19310C8-B656-4D8E-882D-B4A877D4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8605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0EE7B7-4B49-41A2-9347-6DDEA328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0E3834-C375-430D-A610-90987E17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92DF4D-D99F-4C47-A0F8-7A3F3DEAB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780D619-8999-4FA0-9B09-C2FA8B5E8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CC34F-9309-44FC-AC1D-F2CB99020836}" type="datetime1">
              <a:rPr lang="fi-FI" smtClean="0"/>
              <a:t>7.5.2018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0E27A5-607A-4947-8278-B17EF78E2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F79DD40-5EE1-482F-9FFD-CF8FD477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156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D7291B-7136-4B7E-8E2F-96802DC9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9039FDC-67B5-44C8-A68A-5501CEE44C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8D2F55B-9EBA-4383-AE70-4704C2FF17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3DE2DC-95A7-40B7-9B6C-40C30833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0FD6B-1128-4D30-9256-DA6FD2C55BD0}" type="datetime1">
              <a:rPr lang="fi-FI" smtClean="0"/>
              <a:t>7.5.2018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A50F28-0FAB-48ED-AD36-5F393D1FA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9740082-F12D-4006-A0A7-7B9400DE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90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5E3D6EF-EF79-43D2-99B8-1B4A1E917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3C7304F-DBE9-4C5D-882E-99E1ACCE1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712DBD-ED9E-4C7D-8C50-4AA358F9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C2F9-08F3-4BED-B7BF-4D43364161D0}" type="datetime1">
              <a:rPr lang="fi-FI" smtClean="0"/>
              <a:t>7.5.2018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477136-90BE-4468-8A43-54740A5B4A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BD3B13-DBB5-4429-BB1E-924F48795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7CDC6-E242-45EC-906D-CCAAFBA0561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740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2.jpeg"/><Relationship Id="rId15" Type="http://schemas.openxmlformats.org/officeDocument/2006/relationships/image" Target="../media/image46.jp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i/url?sa=i&amp;rct=j&amp;q=&amp;esrc=s&amp;source=images&amp;cd=&amp;cad=rja&amp;uact=8&amp;ved=2ahUKEwiS4dDnjeraAhXCFiwKHVaUCIAQjRx6BAgBEAU&amp;url=https://twitter.com/pakolaisapu&amp;psig=AOvVaw3L7Z9_FHOnsC3j8oE5FDiS&amp;ust=15254563309177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fi/url?sa=i&amp;rct=j&amp;q=&amp;esrc=s&amp;source=images&amp;cd=&amp;cad=rja&amp;uact=8&amp;ved=2ahUKEwiS4dDnjeraAhXCFiwKHVaUCIAQjRx6BAgBEAU&amp;url=https://twitter.com/pakolaisapu&amp;psig=AOvVaw3L7Z9_FHOnsC3j8oE5FDiS&amp;ust=1525456330917722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15.png"/><Relationship Id="rId21" Type="http://schemas.openxmlformats.org/officeDocument/2006/relationships/image" Target="../media/image27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14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24" Type="http://schemas.openxmlformats.org/officeDocument/2006/relationships/image" Target="../media/image30.png"/><Relationship Id="rId5" Type="http://schemas.openxmlformats.org/officeDocument/2006/relationships/image" Target="../media/image17.png"/><Relationship Id="rId15" Type="http://schemas.openxmlformats.org/officeDocument/2006/relationships/image" Target="../media/image12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10" Type="http://schemas.openxmlformats.org/officeDocument/2006/relationships/image" Target="../media/image7.jpg"/><Relationship Id="rId19" Type="http://schemas.openxmlformats.org/officeDocument/2006/relationships/image" Target="../media/image25.jp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image" Target="../media/image1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google.fi/url?sa=i&amp;rct=j&amp;q=&amp;esrc=s&amp;source=images&amp;cd=&amp;cad=rja&amp;uact=8&amp;ved=2ahUKEwiS4dDnjeraAhXCFiwKHVaUCIAQjRx6BAgBEAU&amp;url=https://twitter.com/pakolaisapu&amp;psig=AOvVaw3L7Z9_FHOnsC3j8oE5FDiS&amp;ust=1525456330917722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3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F9F567-55B5-4815-9148-38B60CD97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476" y="2729171"/>
            <a:ext cx="9570494" cy="2363092"/>
          </a:xfrm>
        </p:spPr>
        <p:txBody>
          <a:bodyPr>
            <a:normAutofit fontScale="90000"/>
          </a:bodyPr>
          <a:lstStyle/>
          <a:p>
            <a:br>
              <a:rPr lang="fi-FI" sz="4000" dirty="0"/>
            </a:br>
            <a:br>
              <a:rPr lang="fi-FI" sz="4000" dirty="0"/>
            </a:br>
            <a:r>
              <a:rPr lang="fi-FI" sz="4000" dirty="0"/>
              <a:t>Vastakkainasettelun purkaminen </a:t>
            </a:r>
            <a:br>
              <a:rPr lang="fi-FI" sz="4000" dirty="0"/>
            </a:br>
            <a:r>
              <a:rPr lang="fi-FI" sz="4000" dirty="0"/>
              <a:t>ja toimivien väestösuhteiden edistäminen </a:t>
            </a:r>
            <a:br>
              <a:rPr lang="fi-FI" sz="4000" dirty="0"/>
            </a:br>
            <a:r>
              <a:rPr lang="fi-FI" sz="4000" dirty="0"/>
              <a:t>dialogilla ja sovittelulla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#depolarize #</a:t>
            </a:r>
            <a:r>
              <a:rPr lang="fi-FI" sz="2000" dirty="0" err="1"/>
              <a:t>depolarizeFI</a:t>
            </a:r>
            <a:br>
              <a:rPr lang="fi-FI" sz="2000" dirty="0"/>
            </a:br>
            <a:r>
              <a:rPr lang="fi-FI" sz="2000" dirty="0"/>
              <a:t>#</a:t>
            </a:r>
            <a:r>
              <a:rPr lang="fi-FI" sz="2000" dirty="0" err="1"/>
              <a:t>rohkeatekija</a:t>
            </a:r>
            <a:r>
              <a:rPr lang="fi-FI" sz="2000" dirty="0"/>
              <a:t> #naapuridialogit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864ECEC-70B4-4901-A770-B71C00C95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10F1A-0F63-4289-8E0D-1D4F20DAC453}" type="datetime1">
              <a:rPr lang="fi-FI" smtClean="0"/>
              <a:t>8.5.2018</a:t>
            </a:fld>
            <a:endParaRPr lang="fi-FI"/>
          </a:p>
        </p:txBody>
      </p:sp>
      <p:pic>
        <p:nvPicPr>
          <p:cNvPr id="5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176AE45E-CDD7-433D-BB81-FA43557D4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949" y="142576"/>
            <a:ext cx="2586595" cy="25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Oranssi-logo-jpg_preview">
            <a:extLst>
              <a:ext uri="{FF2B5EF4-FFF2-40B4-BE49-F238E27FC236}">
                <a16:creationId xmlns:a16="http://schemas.microsoft.com/office/drawing/2014/main" id="{1F28FF3D-EE79-4B84-9FC6-8FBB6BDB7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0887" y="-1771642"/>
            <a:ext cx="4132340" cy="15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ranssi-logo-jpg_preview">
            <a:extLst>
              <a:ext uri="{FF2B5EF4-FFF2-40B4-BE49-F238E27FC236}">
                <a16:creationId xmlns:a16="http://schemas.microsoft.com/office/drawing/2014/main" id="{BF134675-0661-4102-815A-ABF4B209F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3" y="4607624"/>
            <a:ext cx="3671849" cy="138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81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E827-6500-4A2C-934C-441FE558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7.5.2018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897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216166" y="1905045"/>
            <a:ext cx="6232633" cy="28283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ILMIÖT, JOIHIN HALUTAAN TYÖKALUJA: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VÄESTÖRYHMIEN VÄLINEN POLARISAATIO, KONFLIKTIT JA TOIMIVAT VÄESTÖSUHTEET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Mitä ovat? Kuinka ehkäistä niiden kärjistymistä? Kuinka edistää toimivia suhteita sovittelun ja dialogin avulla?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486953F-5474-4E87-980C-E66E4B352F0D}"/>
              </a:ext>
            </a:extLst>
          </p:cNvPr>
          <p:cNvSpPr txBox="1"/>
          <p:nvPr/>
        </p:nvSpPr>
        <p:spPr>
          <a:xfrm>
            <a:off x="1007166" y="3551584"/>
            <a:ext cx="1034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E1BE77-359F-4CB0-A5D9-302FB698C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15" y="1447947"/>
            <a:ext cx="2682472" cy="1707028"/>
          </a:xfrm>
          <a:prstGeom prst="rect">
            <a:avLst/>
          </a:prstGeom>
        </p:spPr>
      </p:pic>
      <p:pic>
        <p:nvPicPr>
          <p:cNvPr id="8" name="Picture 3" descr="Oranssi-logo-jpg_preview">
            <a:extLst>
              <a:ext uri="{FF2B5EF4-FFF2-40B4-BE49-F238E27FC236}">
                <a16:creationId xmlns:a16="http://schemas.microsoft.com/office/drawing/2014/main" id="{ED9049BD-DE33-4CDD-A1D5-93070D033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1403"/>
            <a:ext cx="3902254" cy="14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 descr="SM">
            <a:extLst>
              <a:ext uri="{FF2B5EF4-FFF2-40B4-BE49-F238E27FC236}">
                <a16:creationId xmlns:a16="http://schemas.microsoft.com/office/drawing/2014/main" id="{894ED26B-3779-47C6-865E-33F4A32AF88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1" y="46517"/>
            <a:ext cx="2543669" cy="132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TEM">
            <a:extLst>
              <a:ext uri="{FF2B5EF4-FFF2-40B4-BE49-F238E27FC236}">
                <a16:creationId xmlns:a16="http://schemas.microsoft.com/office/drawing/2014/main" id="{AAD44869-1149-4666-A7AD-C84F065DE001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1912"/>
            <a:ext cx="2569778" cy="13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etno-fi">
            <a:extLst>
              <a:ext uri="{FF2B5EF4-FFF2-40B4-BE49-F238E27FC236}">
                <a16:creationId xmlns:a16="http://schemas.microsoft.com/office/drawing/2014/main" id="{298E99A6-C536-416A-A9A7-DAE55F8F76D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80" y="250662"/>
            <a:ext cx="1896829" cy="1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08167DA-227F-4EC9-9DF0-2C2FE5A7AC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77984" y="5326234"/>
            <a:ext cx="2344650" cy="104727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C5032F4-6388-4F4E-B871-C54B9ECF41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99588" y="80912"/>
            <a:ext cx="2476500" cy="1181100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8002252-5C6F-4065-AFB2-EF8E731597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287" y="4714875"/>
            <a:ext cx="2143125" cy="2143125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95929E5-A1AA-4FE4-B7AF-1EE8BA5613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0867" y="2281397"/>
            <a:ext cx="2542782" cy="952092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59CF6E05-3A14-459D-AE9A-450FA85692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51116" y="3326100"/>
            <a:ext cx="1502284" cy="1802741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2AB4D885-8E25-49A8-935C-043CB1E45D4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48088" y="5114925"/>
            <a:ext cx="2619375" cy="174307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9F8DFD25-277E-4AEF-BB1A-78BFA972A2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47" y="375855"/>
            <a:ext cx="1209087" cy="1614193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F483BEA7-7EDB-49EA-A6E9-01943D9FB4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36329" y="4239986"/>
            <a:ext cx="2667000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7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1326EEE-5F2D-486F-8C78-4C20D91A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646" y="2589591"/>
            <a:ext cx="3342500" cy="23535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fi-FI" sz="1800" dirty="0"/>
              <a:t>+ HANKKEESSA TOTEUTETTAVAT INTERVENTIOT: </a:t>
            </a:r>
          </a:p>
          <a:p>
            <a:pPr marL="0" indent="0" algn="ctr">
              <a:buNone/>
            </a:pPr>
            <a:r>
              <a:rPr lang="fi-FI" sz="1800" dirty="0"/>
              <a:t>Mäntsälä, Vihti, Oulu, Forssa/Espoo, Poliisihallitus, varaus reagoida tarpeisiin ja toimia</a:t>
            </a:r>
          </a:p>
          <a:p>
            <a:pPr marL="0" indent="0" algn="ctr">
              <a:buNone/>
            </a:pPr>
            <a:r>
              <a:rPr lang="fi-FI" sz="1800" dirty="0"/>
              <a:t>TAIDE/TEKNOLOGIA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6DB6A025-1612-4906-A1BE-80655B53C02D}"/>
              </a:ext>
            </a:extLst>
          </p:cNvPr>
          <p:cNvSpPr/>
          <p:nvPr/>
        </p:nvSpPr>
        <p:spPr>
          <a:xfrm>
            <a:off x="9142241" y="3116732"/>
            <a:ext cx="3248146" cy="16867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TUTKIMUS, TUOTOKSET, TULOKSET: KIRJA + KOULUTUSMATERIAALI</a:t>
            </a:r>
          </a:p>
        </p:txBody>
      </p:sp>
      <p:cxnSp>
        <p:nvCxnSpPr>
          <p:cNvPr id="11" name="Yhdistin: Kulma 10">
            <a:extLst>
              <a:ext uri="{FF2B5EF4-FFF2-40B4-BE49-F238E27FC236}">
                <a16:creationId xmlns:a16="http://schemas.microsoft.com/office/drawing/2014/main" id="{D4515677-AE52-4B53-AE9C-91BC9152A9D0}"/>
              </a:ext>
            </a:extLst>
          </p:cNvPr>
          <p:cNvCxnSpPr/>
          <p:nvPr/>
        </p:nvCxnSpPr>
        <p:spPr>
          <a:xfrm>
            <a:off x="8825110" y="3336365"/>
            <a:ext cx="569844" cy="46251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Yhdistin: Kulma 16">
            <a:extLst>
              <a:ext uri="{FF2B5EF4-FFF2-40B4-BE49-F238E27FC236}">
                <a16:creationId xmlns:a16="http://schemas.microsoft.com/office/drawing/2014/main" id="{5479B27B-C674-4BCC-BBA2-B0AC9FBBDC89}"/>
              </a:ext>
            </a:extLst>
          </p:cNvPr>
          <p:cNvCxnSpPr>
            <a:cxnSpLocks/>
          </p:cNvCxnSpPr>
          <p:nvPr/>
        </p:nvCxnSpPr>
        <p:spPr>
          <a:xfrm flipV="1">
            <a:off x="2671013" y="2367770"/>
            <a:ext cx="714636" cy="4047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Yhdistin: Kulma 20">
            <a:extLst>
              <a:ext uri="{FF2B5EF4-FFF2-40B4-BE49-F238E27FC236}">
                <a16:creationId xmlns:a16="http://schemas.microsoft.com/office/drawing/2014/main" id="{00F3E7D1-3456-4CAE-8975-AA563633583B}"/>
              </a:ext>
            </a:extLst>
          </p:cNvPr>
          <p:cNvCxnSpPr/>
          <p:nvPr/>
        </p:nvCxnSpPr>
        <p:spPr>
          <a:xfrm>
            <a:off x="3064569" y="1143642"/>
            <a:ext cx="569844" cy="46251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Yhdistin: Kulma 24">
            <a:extLst>
              <a:ext uri="{FF2B5EF4-FFF2-40B4-BE49-F238E27FC236}">
                <a16:creationId xmlns:a16="http://schemas.microsoft.com/office/drawing/2014/main" id="{9B54E012-E04C-42AC-84BD-F58FAD0EC4A4}"/>
              </a:ext>
            </a:extLst>
          </p:cNvPr>
          <p:cNvCxnSpPr>
            <a:cxnSpLocks/>
          </p:cNvCxnSpPr>
          <p:nvPr/>
        </p:nvCxnSpPr>
        <p:spPr>
          <a:xfrm flipV="1">
            <a:off x="2711612" y="3078804"/>
            <a:ext cx="1348073" cy="10165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Ellipsi 33">
            <a:extLst>
              <a:ext uri="{FF2B5EF4-FFF2-40B4-BE49-F238E27FC236}">
                <a16:creationId xmlns:a16="http://schemas.microsoft.com/office/drawing/2014/main" id="{184A550E-2367-4D59-9FC1-0248C711434F}"/>
              </a:ext>
            </a:extLst>
          </p:cNvPr>
          <p:cNvSpPr/>
          <p:nvPr/>
        </p:nvSpPr>
        <p:spPr>
          <a:xfrm>
            <a:off x="57227" y="4719170"/>
            <a:ext cx="2154774" cy="83640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TYÖRYHMÄ</a:t>
            </a:r>
            <a:endParaRPr lang="fi-FI" dirty="0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3162A7DE-170D-44EE-9B8F-B335A09EB0D2}"/>
              </a:ext>
            </a:extLst>
          </p:cNvPr>
          <p:cNvSpPr/>
          <p:nvPr/>
        </p:nvSpPr>
        <p:spPr>
          <a:xfrm>
            <a:off x="-77260" y="142777"/>
            <a:ext cx="2423748" cy="8487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KV- ASIANTUNTIJAT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5672D604-C09D-4DC3-9D58-48496EF337D6}"/>
              </a:ext>
            </a:extLst>
          </p:cNvPr>
          <p:cNvSpPr/>
          <p:nvPr/>
        </p:nvSpPr>
        <p:spPr>
          <a:xfrm>
            <a:off x="1784699" y="4951910"/>
            <a:ext cx="2340666" cy="112213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OHJAUSRYHMÄ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7085F518-8587-43D2-A462-7DC8B8E6ECE1}"/>
              </a:ext>
            </a:extLst>
          </p:cNvPr>
          <p:cNvSpPr/>
          <p:nvPr/>
        </p:nvSpPr>
        <p:spPr>
          <a:xfrm>
            <a:off x="53062" y="819963"/>
            <a:ext cx="3100356" cy="18845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/>
              <a:t>HYÖDYNNETTÄVÄ  OPPI:</a:t>
            </a:r>
          </a:p>
          <a:p>
            <a:pPr algn="ctr"/>
            <a:r>
              <a:rPr lang="fi-FI" sz="1600" b="1" dirty="0" err="1"/>
              <a:t>NSK:n</a:t>
            </a:r>
            <a:r>
              <a:rPr lang="fi-FI" sz="1600" b="1" dirty="0"/>
              <a:t> kokemus ja tapaukset kansainväliset mallit, aiempi tutkimus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315063" y="2285727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ILMIÖT, JOIHIN HALUTAAN TYÖKALUJA: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VÄESTÖRYHMIEN VÄLINEN POLARISAATIO, KONFLIKTIT JA TOIMIVAT VÄESTÖSUHTEET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Mitä ovat? Kuinka ehkäistä niiden kärjistymistä? Kuinka edistää toimivia suhteita sovittelun ja dialogin avulla?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6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C40D8EC9-3DED-4101-9AE1-F2EB9671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424" y="312192"/>
            <a:ext cx="2009391" cy="2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50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2AE2C595-E90E-4EB3-955E-8D024F368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579" y="208892"/>
            <a:ext cx="2009391" cy="2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1326EEE-5F2D-486F-8C78-4C20D91A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59646" y="2589591"/>
            <a:ext cx="3342500" cy="235354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fi-FI" sz="1800" dirty="0"/>
              <a:t>+ HANKKEESSA TOTEUTETTAVAT INTERVENTIOT: </a:t>
            </a:r>
          </a:p>
          <a:p>
            <a:pPr marL="0" indent="0" algn="ctr">
              <a:buNone/>
            </a:pPr>
            <a:r>
              <a:rPr lang="fi-FI" sz="1800" dirty="0"/>
              <a:t>Mäntsälä, Vihti, Oulu, Poliisihallitus,  sovittelutapausten tutkimus, varaus reagoida tarpeisiin ja toimia</a:t>
            </a:r>
          </a:p>
          <a:p>
            <a:pPr marL="0" indent="0" algn="ctr">
              <a:buNone/>
            </a:pPr>
            <a:r>
              <a:rPr lang="fi-FI" sz="1800" dirty="0"/>
              <a:t>TAIDE/TEKNOLOGIA</a:t>
            </a:r>
          </a:p>
        </p:txBody>
      </p:sp>
      <p:sp>
        <p:nvSpPr>
          <p:cNvPr id="9" name="Ellipsi 8">
            <a:extLst>
              <a:ext uri="{FF2B5EF4-FFF2-40B4-BE49-F238E27FC236}">
                <a16:creationId xmlns:a16="http://schemas.microsoft.com/office/drawing/2014/main" id="{6DB6A025-1612-4906-A1BE-80655B53C02D}"/>
              </a:ext>
            </a:extLst>
          </p:cNvPr>
          <p:cNvSpPr/>
          <p:nvPr/>
        </p:nvSpPr>
        <p:spPr>
          <a:xfrm>
            <a:off x="9142241" y="3116732"/>
            <a:ext cx="3248146" cy="168678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/>
              <a:t>TUTKIMUS, TUOTOKSET, TULOKSET: KIRJA + KOULUTUSMATERIAALI</a:t>
            </a:r>
          </a:p>
        </p:txBody>
      </p:sp>
      <p:cxnSp>
        <p:nvCxnSpPr>
          <p:cNvPr id="11" name="Yhdistin: Kulma 10">
            <a:extLst>
              <a:ext uri="{FF2B5EF4-FFF2-40B4-BE49-F238E27FC236}">
                <a16:creationId xmlns:a16="http://schemas.microsoft.com/office/drawing/2014/main" id="{D4515677-AE52-4B53-AE9C-91BC9152A9D0}"/>
              </a:ext>
            </a:extLst>
          </p:cNvPr>
          <p:cNvCxnSpPr/>
          <p:nvPr/>
        </p:nvCxnSpPr>
        <p:spPr>
          <a:xfrm>
            <a:off x="8825110" y="3336365"/>
            <a:ext cx="569844" cy="46251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Yhdistin: Kulma 16">
            <a:extLst>
              <a:ext uri="{FF2B5EF4-FFF2-40B4-BE49-F238E27FC236}">
                <a16:creationId xmlns:a16="http://schemas.microsoft.com/office/drawing/2014/main" id="{5479B27B-C674-4BCC-BBA2-B0AC9FBBDC89}"/>
              </a:ext>
            </a:extLst>
          </p:cNvPr>
          <p:cNvCxnSpPr>
            <a:cxnSpLocks/>
          </p:cNvCxnSpPr>
          <p:nvPr/>
        </p:nvCxnSpPr>
        <p:spPr>
          <a:xfrm flipV="1">
            <a:off x="2671013" y="2367770"/>
            <a:ext cx="714636" cy="4047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Yhdistin: Kulma 20">
            <a:extLst>
              <a:ext uri="{FF2B5EF4-FFF2-40B4-BE49-F238E27FC236}">
                <a16:creationId xmlns:a16="http://schemas.microsoft.com/office/drawing/2014/main" id="{00F3E7D1-3456-4CAE-8975-AA563633583B}"/>
              </a:ext>
            </a:extLst>
          </p:cNvPr>
          <p:cNvCxnSpPr/>
          <p:nvPr/>
        </p:nvCxnSpPr>
        <p:spPr>
          <a:xfrm>
            <a:off x="3064569" y="1143642"/>
            <a:ext cx="569844" cy="46251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Yhdistin: Kulma 24">
            <a:extLst>
              <a:ext uri="{FF2B5EF4-FFF2-40B4-BE49-F238E27FC236}">
                <a16:creationId xmlns:a16="http://schemas.microsoft.com/office/drawing/2014/main" id="{9B54E012-E04C-42AC-84BD-F58FAD0EC4A4}"/>
              </a:ext>
            </a:extLst>
          </p:cNvPr>
          <p:cNvCxnSpPr>
            <a:cxnSpLocks/>
          </p:cNvCxnSpPr>
          <p:nvPr/>
        </p:nvCxnSpPr>
        <p:spPr>
          <a:xfrm flipV="1">
            <a:off x="2711612" y="3078804"/>
            <a:ext cx="1348073" cy="10165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Ellipsi 33">
            <a:extLst>
              <a:ext uri="{FF2B5EF4-FFF2-40B4-BE49-F238E27FC236}">
                <a16:creationId xmlns:a16="http://schemas.microsoft.com/office/drawing/2014/main" id="{184A550E-2367-4D59-9FC1-0248C711434F}"/>
              </a:ext>
            </a:extLst>
          </p:cNvPr>
          <p:cNvSpPr/>
          <p:nvPr/>
        </p:nvSpPr>
        <p:spPr>
          <a:xfrm>
            <a:off x="57227" y="4719170"/>
            <a:ext cx="2154774" cy="836408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TYÖRYHMÄ</a:t>
            </a:r>
            <a:r>
              <a:rPr lang="fi-FI" dirty="0"/>
              <a:t>SA</a:t>
            </a:r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3162A7DE-170D-44EE-9B8F-B335A09EB0D2}"/>
              </a:ext>
            </a:extLst>
          </p:cNvPr>
          <p:cNvSpPr/>
          <p:nvPr/>
        </p:nvSpPr>
        <p:spPr>
          <a:xfrm>
            <a:off x="-77260" y="142777"/>
            <a:ext cx="2423748" cy="8487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 dirty="0">
                <a:solidFill>
                  <a:schemeClr val="tx1"/>
                </a:solidFill>
              </a:rPr>
              <a:t>KV- ASIANTUNTIJAT</a:t>
            </a:r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5672D604-C09D-4DC3-9D58-48496EF337D6}"/>
              </a:ext>
            </a:extLst>
          </p:cNvPr>
          <p:cNvSpPr/>
          <p:nvPr/>
        </p:nvSpPr>
        <p:spPr>
          <a:xfrm>
            <a:off x="1983085" y="4472471"/>
            <a:ext cx="2340666" cy="1122139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OHJAUSRYHMÄ</a:t>
            </a:r>
          </a:p>
        </p:txBody>
      </p:sp>
      <p:sp>
        <p:nvSpPr>
          <p:cNvPr id="37" name="Ellipsi 36">
            <a:extLst>
              <a:ext uri="{FF2B5EF4-FFF2-40B4-BE49-F238E27FC236}">
                <a16:creationId xmlns:a16="http://schemas.microsoft.com/office/drawing/2014/main" id="{30B28749-BA5E-47A6-9925-38FE9BA8FF72}"/>
              </a:ext>
            </a:extLst>
          </p:cNvPr>
          <p:cNvSpPr/>
          <p:nvPr/>
        </p:nvSpPr>
        <p:spPr>
          <a:xfrm>
            <a:off x="5209677" y="88475"/>
            <a:ext cx="2385488" cy="1061007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chemeClr val="tx1"/>
                </a:solidFill>
              </a:rPr>
              <a:t>ALAN TOIMIJAT: AVAINHENKILÖT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7085F518-8587-43D2-A462-7DC8B8E6ECE1}"/>
              </a:ext>
            </a:extLst>
          </p:cNvPr>
          <p:cNvSpPr/>
          <p:nvPr/>
        </p:nvSpPr>
        <p:spPr>
          <a:xfrm>
            <a:off x="53062" y="819963"/>
            <a:ext cx="3100356" cy="188459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/>
              <a:t>HYÖDYNNETTÄVÄ  OPPI:</a:t>
            </a:r>
          </a:p>
          <a:p>
            <a:pPr algn="ctr"/>
            <a:r>
              <a:rPr lang="fi-FI" sz="1600" b="1" dirty="0" err="1"/>
              <a:t>NSK:n</a:t>
            </a:r>
            <a:r>
              <a:rPr lang="fi-FI" sz="1600" b="1" dirty="0"/>
              <a:t> kokemus ja tapaukset kansainväliset mallit, aiempi tutkimus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315063" y="2285727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ILMIÖT, JOIHIN HALUTAAN TYÖKALUJA: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VÄESTÖRYHMIEN VÄLINEN POLARISAATIO, KONFLIKTIT JA TOIMIVAT VÄESTÖSUHTEET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Mitä ovat? Kuinka ehkäistä niiden kärjistymistä? Kuinka edistää toimivia suhteita sovittelun ja dialogin avulla?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AF026E97-9ED7-43EE-8BD8-81650790CE62}"/>
              </a:ext>
            </a:extLst>
          </p:cNvPr>
          <p:cNvSpPr txBox="1"/>
          <p:nvPr/>
        </p:nvSpPr>
        <p:spPr>
          <a:xfrm>
            <a:off x="6529840" y="4943138"/>
            <a:ext cx="40712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MAAHANMUUTON, VÄESTÖSUHTEIDEN,ASUMISEN, OSALLISUUDEN,KOULUTUKSEN TURVALLISUUDEN TOIMIALAT –POLIISI -MUUT VIRANOMAISET – JÄRJESTÖT – YHTEISÖT AKTIVISTIT JNE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24E061F-6D57-4850-97ED-4E4435D738BC}"/>
              </a:ext>
            </a:extLst>
          </p:cNvPr>
          <p:cNvSpPr txBox="1"/>
          <p:nvPr/>
        </p:nvSpPr>
        <p:spPr>
          <a:xfrm>
            <a:off x="7214202" y="1002849"/>
            <a:ext cx="25940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SOVITTELUN KENTTÄ:</a:t>
            </a:r>
          </a:p>
          <a:p>
            <a:r>
              <a:rPr lang="fi-FI" b="1" dirty="0"/>
              <a:t>AMMATTILAISET + VAPAAEHTOISET</a:t>
            </a:r>
          </a:p>
          <a:p>
            <a:r>
              <a:rPr lang="fi-FI" b="1" dirty="0"/>
              <a:t>DIALOGIOSAAJAT</a:t>
            </a:r>
          </a:p>
          <a:p>
            <a:endParaRPr lang="fi-FI" dirty="0"/>
          </a:p>
        </p:txBody>
      </p:sp>
      <p:sp>
        <p:nvSpPr>
          <p:cNvPr id="14" name="Nuoli: Vasen-ylös 13">
            <a:extLst>
              <a:ext uri="{FF2B5EF4-FFF2-40B4-BE49-F238E27FC236}">
                <a16:creationId xmlns:a16="http://schemas.microsoft.com/office/drawing/2014/main" id="{3A50ACA7-F853-4CED-805A-3B7003C4A96E}"/>
              </a:ext>
            </a:extLst>
          </p:cNvPr>
          <p:cNvSpPr/>
          <p:nvPr/>
        </p:nvSpPr>
        <p:spPr>
          <a:xfrm>
            <a:off x="10044562" y="5701968"/>
            <a:ext cx="1113107" cy="1089115"/>
          </a:xfrm>
          <a:prstGeom prst="leftUpArrow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Nuoli: Vasen-ylös 25">
            <a:extLst>
              <a:ext uri="{FF2B5EF4-FFF2-40B4-BE49-F238E27FC236}">
                <a16:creationId xmlns:a16="http://schemas.microsoft.com/office/drawing/2014/main" id="{C20F70F1-14E6-4624-A0CE-7D076BCB2106}"/>
              </a:ext>
            </a:extLst>
          </p:cNvPr>
          <p:cNvSpPr/>
          <p:nvPr/>
        </p:nvSpPr>
        <p:spPr>
          <a:xfrm rot="16200000">
            <a:off x="10149528" y="1639793"/>
            <a:ext cx="903177" cy="945074"/>
          </a:xfrm>
          <a:prstGeom prst="leftUpArrow">
            <a:avLst/>
          </a:prstGeom>
          <a:solidFill>
            <a:srgbClr val="7A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58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EF565E05-83AF-4F27-98F3-9B9BE2AF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64" y="0"/>
            <a:ext cx="2537336" cy="253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Ellipsi 33">
            <a:extLst>
              <a:ext uri="{FF2B5EF4-FFF2-40B4-BE49-F238E27FC236}">
                <a16:creationId xmlns:a16="http://schemas.microsoft.com/office/drawing/2014/main" id="{184A550E-2367-4D59-9FC1-0248C711434F}"/>
              </a:ext>
            </a:extLst>
          </p:cNvPr>
          <p:cNvSpPr/>
          <p:nvPr/>
        </p:nvSpPr>
        <p:spPr>
          <a:xfrm>
            <a:off x="202610" y="394138"/>
            <a:ext cx="6621517" cy="4524703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TYÖRYHMÄ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Miriam Attias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Jonna Kangasoja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Hunderra Assefa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Marko Juntunen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Marie Makweri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Anna Länsitie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Katja Tähjä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Elina Hirvonen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Mikaeli Langinvainio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Inka Lilja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Hanna Vuorinen 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Jens Gellin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Pasi Ojala </a:t>
            </a:r>
          </a:p>
          <a:p>
            <a:pPr algn="ctr"/>
            <a:endParaRPr lang="fi-FI" dirty="0"/>
          </a:p>
        </p:txBody>
      </p:sp>
      <p:sp>
        <p:nvSpPr>
          <p:cNvPr id="36" name="Ellipsi 35">
            <a:extLst>
              <a:ext uri="{FF2B5EF4-FFF2-40B4-BE49-F238E27FC236}">
                <a16:creationId xmlns:a16="http://schemas.microsoft.com/office/drawing/2014/main" id="{5672D604-C09D-4DC3-9D58-48496EF337D6}"/>
              </a:ext>
            </a:extLst>
          </p:cNvPr>
          <p:cNvSpPr/>
          <p:nvPr/>
        </p:nvSpPr>
        <p:spPr>
          <a:xfrm>
            <a:off x="5096319" y="1905045"/>
            <a:ext cx="6080289" cy="4381276"/>
          </a:xfrm>
          <a:prstGeom prst="ellipse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>
                <a:solidFill>
                  <a:schemeClr val="tx1"/>
                </a:solidFill>
              </a:rPr>
              <a:t>OHJAUSRYHMÄ</a:t>
            </a:r>
          </a:p>
          <a:p>
            <a:pPr algn="ctr"/>
            <a:endParaRPr lang="fi-FI" b="1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Tarja Mankkinen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Peter Kariuki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Timo Kilpeläinen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Pekka Heikkinen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Måns Enqvist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Saija Sambou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Henrik Elonheimo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Kai Alhanen</a:t>
            </a:r>
          </a:p>
          <a:p>
            <a:pPr algn="ctr"/>
            <a:r>
              <a:rPr lang="fi-FI" dirty="0">
                <a:solidFill>
                  <a:schemeClr val="tx1"/>
                </a:solidFill>
              </a:rPr>
              <a:t>Kaijus Ervasti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CED7149C-86B9-4FE7-9E3C-8EF75904E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5325" r="13885" b="31836"/>
          <a:stretch/>
        </p:blipFill>
        <p:spPr>
          <a:xfrm>
            <a:off x="10031292" y="4095683"/>
            <a:ext cx="1933823" cy="21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7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BB0C237B-956B-450F-AB26-6372251FC6BB}"/>
              </a:ext>
            </a:extLst>
          </p:cNvPr>
          <p:cNvSpPr/>
          <p:nvPr/>
        </p:nvSpPr>
        <p:spPr>
          <a:xfrm>
            <a:off x="4038600" y="1698617"/>
            <a:ext cx="3811172" cy="1700976"/>
          </a:xfrm>
          <a:prstGeom prst="roundRect">
            <a:avLst/>
          </a:prstGeom>
          <a:noFill/>
          <a:ln w="38100">
            <a:solidFill>
              <a:srgbClr val="AC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TOIMIVAT SUHTEET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viranomaisverkostot</a:t>
            </a:r>
          </a:p>
          <a:p>
            <a:pPr algn="ctr"/>
            <a:r>
              <a:rPr lang="fi-FI" sz="2800" dirty="0">
                <a:solidFill>
                  <a:schemeClr val="tx1"/>
                </a:solidFill>
              </a:rPr>
              <a:t>väestösuhteet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883D05A-CDA7-4434-B047-4D0AA9C6AFAB}"/>
              </a:ext>
            </a:extLst>
          </p:cNvPr>
          <p:cNvSpPr/>
          <p:nvPr/>
        </p:nvSpPr>
        <p:spPr>
          <a:xfrm>
            <a:off x="8082475" y="4647445"/>
            <a:ext cx="3265576" cy="1582102"/>
          </a:xfrm>
          <a:prstGeom prst="roundRect">
            <a:avLst/>
          </a:prstGeom>
          <a:noFill/>
          <a:ln w="38100">
            <a:solidFill>
              <a:srgbClr val="AC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KONFLIKTIT</a:t>
            </a:r>
          </a:p>
        </p:txBody>
      </p:sp>
      <p:sp>
        <p:nvSpPr>
          <p:cNvPr id="9" name="Suorakulmio: Pyöristetyt kulmat 8">
            <a:extLst>
              <a:ext uri="{FF2B5EF4-FFF2-40B4-BE49-F238E27FC236}">
                <a16:creationId xmlns:a16="http://schemas.microsoft.com/office/drawing/2014/main" id="{71A173DC-2519-4D5F-87DB-682220B2C583}"/>
              </a:ext>
            </a:extLst>
          </p:cNvPr>
          <p:cNvSpPr/>
          <p:nvPr/>
        </p:nvSpPr>
        <p:spPr>
          <a:xfrm>
            <a:off x="713936" y="4774248"/>
            <a:ext cx="3324664" cy="1582102"/>
          </a:xfrm>
          <a:prstGeom prst="roundRect">
            <a:avLst/>
          </a:prstGeom>
          <a:noFill/>
          <a:ln w="38100">
            <a:solidFill>
              <a:srgbClr val="AC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>
                <a:solidFill>
                  <a:schemeClr val="tx1"/>
                </a:solidFill>
              </a:rPr>
              <a:t>POLARISAATIO</a:t>
            </a:r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4ADB9A57-FC12-49DC-A819-9F72ED5FB8AB}"/>
              </a:ext>
            </a:extLst>
          </p:cNvPr>
          <p:cNvCxnSpPr>
            <a:cxnSpLocks/>
          </p:cNvCxnSpPr>
          <p:nvPr/>
        </p:nvCxnSpPr>
        <p:spPr>
          <a:xfrm>
            <a:off x="7849772" y="3558607"/>
            <a:ext cx="465406" cy="970512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AAF91FF9-6457-4B19-9C8F-E11E667B2CF3}"/>
              </a:ext>
            </a:extLst>
          </p:cNvPr>
          <p:cNvCxnSpPr>
            <a:cxnSpLocks/>
          </p:cNvCxnSpPr>
          <p:nvPr/>
        </p:nvCxnSpPr>
        <p:spPr>
          <a:xfrm flipH="1">
            <a:off x="3474720" y="3558607"/>
            <a:ext cx="418515" cy="108883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iruutu 15">
            <a:extLst>
              <a:ext uri="{FF2B5EF4-FFF2-40B4-BE49-F238E27FC236}">
                <a16:creationId xmlns:a16="http://schemas.microsoft.com/office/drawing/2014/main" id="{CBE598A2-C845-4292-9A3A-3047A94FFD66}"/>
              </a:ext>
            </a:extLst>
          </p:cNvPr>
          <p:cNvSpPr txBox="1"/>
          <p:nvPr/>
        </p:nvSpPr>
        <p:spPr>
          <a:xfrm>
            <a:off x="8531576" y="3380737"/>
            <a:ext cx="3614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Mahdollistavat konfliktien käsittelyn, </a:t>
            </a:r>
            <a:r>
              <a:rPr lang="fi-FI" dirty="0" err="1"/>
              <a:t>ennaltaestävät</a:t>
            </a:r>
            <a:r>
              <a:rPr lang="fi-FI" dirty="0"/>
              <a:t> kärjistymistä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C2238833-9091-45D5-8260-34BAD0071553}"/>
              </a:ext>
            </a:extLst>
          </p:cNvPr>
          <p:cNvSpPr txBox="1"/>
          <p:nvPr/>
        </p:nvSpPr>
        <p:spPr>
          <a:xfrm>
            <a:off x="481233" y="3328790"/>
            <a:ext cx="276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Hillitsevät polarisaatiokehitystä, koska tieto kulkee ja asiat eivät paisu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D21D8CCE-53CE-4B32-BF54-8061DC68C034}"/>
              </a:ext>
            </a:extLst>
          </p:cNvPr>
          <p:cNvSpPr txBox="1"/>
          <p:nvPr/>
        </p:nvSpPr>
        <p:spPr>
          <a:xfrm>
            <a:off x="4921348" y="5226824"/>
            <a:ext cx="2349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Vaikuttavat toisiinsa ja tarvitsevat toisiaan 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A0988B06-F398-4FC5-A321-C64BF48ADE38}"/>
              </a:ext>
            </a:extLst>
          </p:cNvPr>
          <p:cNvCxnSpPr>
            <a:cxnSpLocks/>
          </p:cNvCxnSpPr>
          <p:nvPr/>
        </p:nvCxnSpPr>
        <p:spPr>
          <a:xfrm flipH="1">
            <a:off x="4160521" y="5549989"/>
            <a:ext cx="833510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77DA4B24-B366-4D5F-B471-6A095FCE0191}"/>
              </a:ext>
            </a:extLst>
          </p:cNvPr>
          <p:cNvCxnSpPr>
            <a:cxnSpLocks/>
          </p:cNvCxnSpPr>
          <p:nvPr/>
        </p:nvCxnSpPr>
        <p:spPr>
          <a:xfrm>
            <a:off x="7116840" y="5568400"/>
            <a:ext cx="806789" cy="0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lipsi 2">
            <a:extLst>
              <a:ext uri="{FF2B5EF4-FFF2-40B4-BE49-F238E27FC236}">
                <a16:creationId xmlns:a16="http://schemas.microsoft.com/office/drawing/2014/main" id="{7B506377-E5B3-4ED4-8B97-B90183B51DFF}"/>
              </a:ext>
            </a:extLst>
          </p:cNvPr>
          <p:cNvSpPr/>
          <p:nvPr/>
        </p:nvSpPr>
        <p:spPr>
          <a:xfrm>
            <a:off x="455485" y="389267"/>
            <a:ext cx="3412664" cy="1315047"/>
          </a:xfrm>
          <a:prstGeom prst="ellipse">
            <a:avLst/>
          </a:prstGeom>
          <a:noFill/>
          <a:ln>
            <a:solidFill>
              <a:srgbClr val="AC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Mitä pitää osata nähdä ja tunnistaa?</a:t>
            </a:r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EFD3A994-8B37-436D-A185-C2B3B765F44F}"/>
              </a:ext>
            </a:extLst>
          </p:cNvPr>
          <p:cNvSpPr/>
          <p:nvPr/>
        </p:nvSpPr>
        <p:spPr>
          <a:xfrm>
            <a:off x="433737" y="1603326"/>
            <a:ext cx="2983762" cy="1112431"/>
          </a:xfrm>
          <a:prstGeom prst="ellipse">
            <a:avLst/>
          </a:prstGeom>
          <a:noFill/>
          <a:ln>
            <a:solidFill>
              <a:srgbClr val="AC5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>
                <a:solidFill>
                  <a:srgbClr val="FF0000"/>
                </a:solidFill>
              </a:rPr>
              <a:t>…ja tehdä? 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Mitä = tehokas puuttuminen?</a:t>
            </a:r>
          </a:p>
        </p:txBody>
      </p:sp>
      <p:pic>
        <p:nvPicPr>
          <p:cNvPr id="15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9F04B629-E942-445A-97AF-A84989B5C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403" y="150150"/>
            <a:ext cx="2009391" cy="2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08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23EEF10A-3A9D-4F84-94C8-2CD70A41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065" y="108454"/>
            <a:ext cx="2009391" cy="2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48F54FA-4922-446C-AB04-05820AF8C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ODOTETUT TULOKSET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50C7938-89CE-4079-90B8-F4A9B0E17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717" y="2545003"/>
            <a:ext cx="10515600" cy="3448740"/>
          </a:xfrm>
        </p:spPr>
        <p:txBody>
          <a:bodyPr/>
          <a:lstStyle/>
          <a:p>
            <a:r>
              <a:rPr lang="fi-FI" dirty="0"/>
              <a:t>Testatut ja tutkitut Suomeen soveltuvat mallit, menetelmät, rakenteet ja osaaminen, jolla ehkäistä ja purkaa väestöryhmien välistä polarisaatiota ja konflikteja</a:t>
            </a:r>
          </a:p>
          <a:p>
            <a:pPr lvl="1"/>
            <a:r>
              <a:rPr lang="fi-FI" dirty="0"/>
              <a:t>Suomeen soveltuva</a:t>
            </a:r>
            <a:r>
              <a:rPr lang="fi-FI" dirty="0">
                <a:solidFill>
                  <a:srgbClr val="FF0000"/>
                </a:solidFill>
              </a:rPr>
              <a:t> strateginen toimintamalli,</a:t>
            </a:r>
            <a:r>
              <a:rPr lang="fi-FI" dirty="0"/>
              <a:t> joka lisää viranomaisten kykyä tunnistaa polarisaatio ja osaamista toimia sitä hillitsevällä tavalla</a:t>
            </a:r>
          </a:p>
          <a:p>
            <a:pPr lvl="1"/>
            <a:r>
              <a:rPr lang="fi-FI" dirty="0"/>
              <a:t>Laadukkaan konfliktinratkaisun onnistumisen edellytykset:                   </a:t>
            </a:r>
            <a:r>
              <a:rPr lang="fi-FI" dirty="0">
                <a:solidFill>
                  <a:srgbClr val="FF0000"/>
                </a:solidFill>
              </a:rPr>
              <a:t>sovittelun käytäntöjen/osaamisen kehittäminen </a:t>
            </a:r>
            <a:r>
              <a:rPr lang="fi-FI" dirty="0"/>
              <a:t>mitkä valinnat, rakenteet, yhteistyökuviot ja resurssit ja millainen osaaminen tarpeen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1652BF-2119-4754-826D-7C5007758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7.5.2018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28761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E4A8AE-A52F-40D1-8CA3-C03078F7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100081"/>
            <a:ext cx="11353800" cy="1035035"/>
          </a:xfrm>
        </p:spPr>
        <p:txBody>
          <a:bodyPr>
            <a:normAutofit/>
          </a:bodyPr>
          <a:lstStyle/>
          <a:p>
            <a:r>
              <a:rPr lang="fi-FI" alt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VASTAKKAINASETTELUN PURKAMINEN JA TOIMIVIEN VÄESTÖSUHTEIDEN EDISTÄMINEN – </a:t>
            </a:r>
            <a:br>
              <a:rPr lang="fi-FI" alt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2000" b="1" dirty="0"/>
              <a:t>MILLAISIA KYKYJÄ TARVITAAN?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355E8F9-1176-40D5-B5D8-30E3071A69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02610" y="937992"/>
            <a:ext cx="6120167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NÄHDÄ JA TUNNISTAA ASIOITA – ELI MITÄ PITÄÄ TUNNISTAA?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Se, mistä polarisaatio, konfliktit ja toimivat väestösuhteet koostuvat: universaalit piirteet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Se, mikä on Suomen erityinen ja oma tarina: kyky oppia historiasta – ja se, että historiaan on monta näkökulmaa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Se, millaisia ovat ihmisten universaalit tarpeet: </a:t>
            </a:r>
            <a:r>
              <a:rPr kumimoji="0" lang="fi-FI" altLang="fi-FI" sz="16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sense</a:t>
            </a: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kumimoji="0" lang="fi-FI" altLang="fi-FI" sz="16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coherence</a:t>
            </a: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sovitteluissa löydetyt tarpeet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NÄHDÄ HUUMORIA JA NAURAA ITSELLE JA TÄLLE KAIKELLE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KÄYTTÄÄ MIELIKUVITUSTA JA NÄHDÄ VAIHTOEHTOISIA TULEVAISUUDENKUVIA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KERTOA TARINOITA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r>
              <a:rPr kumimoji="0" lang="fi-FI" altLang="fi-FI" sz="16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KUUNNELLA JA KUULLA</a:t>
            </a: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fi-FI" altLang="fi-FI" sz="1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113463" algn="r"/>
              </a:tabLst>
            </a:pP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4B5546E5-A7CE-4BB3-8DA2-8BAB7E5CCC1B}"/>
              </a:ext>
            </a:extLst>
          </p:cNvPr>
          <p:cNvSpPr txBox="1"/>
          <p:nvPr/>
        </p:nvSpPr>
        <p:spPr>
          <a:xfrm>
            <a:off x="6692981" y="1225689"/>
            <a:ext cx="53602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KYKY TOIMIA: DIALOGIN &amp; SOVITTELUN PERUSTYÖKALUT JOKAISELLE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muutosta polarisaatiokehityksen hillitsemiseksi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Oikea-aikaiset interventiot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Arkipäivän erimielisyyksien hoitaminen kasvokkain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endParaRPr lang="fi-FI" alt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SOVITTELIJAN ERITYISOSAAMINEN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sovittelija tekee? Sovitteluosaamisen ulottuvuudet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sovittelussa tapahtuu - luottamuksen rakentaminen – mistä koostuu?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Mitä erityistä on väestöryhmien välisissä konflikteissa / mitä taitoja ja herkkyyksiä vaaditaan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Tunteiden käsittely dialogissa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endParaRPr lang="fi-FI" alt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RAKENTEELLINEN KYKY TARTTUA ASIOIHIN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Asioihin kannattaa tarttua, kun ne on vielä pieniä, yhdessä niiden </a:t>
            </a:r>
            <a:r>
              <a:rPr lang="fi-FI" alt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kesket</a:t>
            </a: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keitä asiat koskevat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INKAN TUTKIMUS ”Miksei päästy heti puhumaan”</a:t>
            </a:r>
            <a:endParaRPr lang="fi-FI" altLang="fi-FI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endParaRPr lang="fi-FI" alt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113463" algn="r"/>
              </a:tabLst>
            </a:pPr>
            <a:r>
              <a:rPr lang="fi-FI" alt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YHTEISKUNNAN KYKY  - Apua, mihin!</a:t>
            </a:r>
            <a:endParaRPr lang="fi-FI" altLang="fi-FI" dirty="0"/>
          </a:p>
        </p:txBody>
      </p:sp>
      <p:pic>
        <p:nvPicPr>
          <p:cNvPr id="7" name="58C85269-F1C6-460D-97CD-6189BF8D29A9" descr="6B570EB3-7F6E-4429-BF10-DCFF0A4A8E30">
            <a:extLst>
              <a:ext uri="{FF2B5EF4-FFF2-40B4-BE49-F238E27FC236}">
                <a16:creationId xmlns:a16="http://schemas.microsoft.com/office/drawing/2014/main" id="{432607C6-5431-4720-B443-EC06E00AA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10" y="4803519"/>
            <a:ext cx="2009391" cy="20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16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C51DD35-D993-4315-B746-A8895961A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6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E827-6500-4A2C-934C-441FE558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8.5.2018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3" y="61801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274083" y="1905045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 descr="Kuvahaun tulos haulle pakolaisapu logo">
            <a:hlinkClick r:id="rId3" tgtFrame="&quot;_blank&quot;"/>
            <a:extLst>
              <a:ext uri="{FF2B5EF4-FFF2-40B4-BE49-F238E27FC236}">
                <a16:creationId xmlns:a16="http://schemas.microsoft.com/office/drawing/2014/main" id="{2738497C-E19E-4A63-A21A-75FE8AAE1D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36711"/>
            <a:ext cx="1858975" cy="17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ilvi 1">
            <a:extLst>
              <a:ext uri="{FF2B5EF4-FFF2-40B4-BE49-F238E27FC236}">
                <a16:creationId xmlns:a16="http://schemas.microsoft.com/office/drawing/2014/main" id="{1D8F76AA-0CD6-4633-9294-471588FD95A5}"/>
              </a:ext>
            </a:extLst>
          </p:cNvPr>
          <p:cNvSpPr/>
          <p:nvPr/>
        </p:nvSpPr>
        <p:spPr>
          <a:xfrm>
            <a:off x="2603192" y="373609"/>
            <a:ext cx="3509173" cy="1462662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C84146E-9DF9-45A8-8E3D-A14918F74375}"/>
              </a:ext>
            </a:extLst>
          </p:cNvPr>
          <p:cNvSpPr txBox="1"/>
          <p:nvPr/>
        </p:nvSpPr>
        <p:spPr>
          <a:xfrm>
            <a:off x="2994089" y="729629"/>
            <a:ext cx="27697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Asiakkaiden asumisen ja naapuruuden ongelmat, </a:t>
            </a:r>
          </a:p>
          <a:p>
            <a:r>
              <a:rPr lang="fi-FI" sz="1400" b="1" dirty="0"/>
              <a:t>PYYNNÖT: NEUVONTA JA OPASTUS</a:t>
            </a:r>
          </a:p>
        </p:txBody>
      </p:sp>
      <p:sp>
        <p:nvSpPr>
          <p:cNvPr id="9" name="Pilvi 8">
            <a:extLst>
              <a:ext uri="{FF2B5EF4-FFF2-40B4-BE49-F238E27FC236}">
                <a16:creationId xmlns:a16="http://schemas.microsoft.com/office/drawing/2014/main" id="{30B98BC4-8815-49E4-A5EE-E2AD988FDC45}"/>
              </a:ext>
            </a:extLst>
          </p:cNvPr>
          <p:cNvSpPr/>
          <p:nvPr/>
        </p:nvSpPr>
        <p:spPr>
          <a:xfrm>
            <a:off x="83346" y="1537067"/>
            <a:ext cx="3998324" cy="1935278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6B24F-B489-4B69-ABBA-A7E8F2EDA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08" y="2907084"/>
            <a:ext cx="896183" cy="1035988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6F86197B-838A-4226-A1DB-62BDC2E64708}"/>
              </a:ext>
            </a:extLst>
          </p:cNvPr>
          <p:cNvSpPr txBox="1"/>
          <p:nvPr/>
        </p:nvSpPr>
        <p:spPr>
          <a:xfrm>
            <a:off x="595150" y="1844202"/>
            <a:ext cx="32292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Monikulttuuristen työyhteisöjen ongelmat: kulttuuritörmäykset?</a:t>
            </a:r>
          </a:p>
          <a:p>
            <a:r>
              <a:rPr lang="fi-FI" sz="1600" b="1" dirty="0"/>
              <a:t>PYYNNÖT: MONIKULTUURISUUSKOULUTUS </a:t>
            </a:r>
          </a:p>
          <a:p>
            <a:endParaRPr lang="fi-FI" sz="1400" dirty="0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2965829-38B8-4B03-AB5E-3BFF3EA2A1E6}"/>
              </a:ext>
            </a:extLst>
          </p:cNvPr>
          <p:cNvSpPr txBox="1"/>
          <p:nvPr/>
        </p:nvSpPr>
        <p:spPr>
          <a:xfrm>
            <a:off x="4365583" y="2270916"/>
            <a:ext cx="45372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ILMIÖT, JOIHIN ALETTIIN KEHITTÄÄ TYÖKALUJA:</a:t>
            </a:r>
          </a:p>
          <a:p>
            <a:pPr algn="ctr"/>
            <a:endParaRPr lang="fi-FI" dirty="0"/>
          </a:p>
          <a:p>
            <a:pPr algn="ctr"/>
            <a:r>
              <a:rPr lang="fi-FI" dirty="0"/>
              <a:t>Monikulttuuriseksi koetut konfliktit</a:t>
            </a:r>
          </a:p>
          <a:p>
            <a:pPr algn="ctr"/>
            <a:r>
              <a:rPr lang="fi-FI" dirty="0"/>
              <a:t>Työnteon sujuvuus</a:t>
            </a:r>
          </a:p>
          <a:p>
            <a:pPr algn="ctr"/>
            <a:r>
              <a:rPr lang="fi-FI" dirty="0"/>
              <a:t>Asumisviihtyvyys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5454233B-1E3A-401C-8E83-5B1A1CC2F3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5325" r="13885" b="31836"/>
          <a:stretch/>
        </p:blipFill>
        <p:spPr>
          <a:xfrm>
            <a:off x="209375" y="4080620"/>
            <a:ext cx="1933823" cy="2138182"/>
          </a:xfrm>
          <a:prstGeom prst="rect">
            <a:avLst/>
          </a:prstGeom>
        </p:spPr>
      </p:pic>
      <p:sp>
        <p:nvSpPr>
          <p:cNvPr id="10" name="Pilvi 9">
            <a:extLst>
              <a:ext uri="{FF2B5EF4-FFF2-40B4-BE49-F238E27FC236}">
                <a16:creationId xmlns:a16="http://schemas.microsoft.com/office/drawing/2014/main" id="{EF88CEBD-D6E6-4480-B1E8-AFBF793CEAED}"/>
              </a:ext>
            </a:extLst>
          </p:cNvPr>
          <p:cNvSpPr/>
          <p:nvPr/>
        </p:nvSpPr>
        <p:spPr>
          <a:xfrm>
            <a:off x="8200686" y="3186941"/>
            <a:ext cx="3767959" cy="18183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2365914B-5D42-44FE-A13B-CC7CEEABB107}"/>
              </a:ext>
            </a:extLst>
          </p:cNvPr>
          <p:cNvSpPr txBox="1"/>
          <p:nvPr/>
        </p:nvSpPr>
        <p:spPr>
          <a:xfrm>
            <a:off x="8197865" y="5489109"/>
            <a:ext cx="2790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En mä tiedä mitään siitä, miten siellä Nigeriassa!</a:t>
            </a:r>
          </a:p>
        </p:txBody>
      </p:sp>
      <p:sp>
        <p:nvSpPr>
          <p:cNvPr id="17" name="Pilvi 16">
            <a:extLst>
              <a:ext uri="{FF2B5EF4-FFF2-40B4-BE49-F238E27FC236}">
                <a16:creationId xmlns:a16="http://schemas.microsoft.com/office/drawing/2014/main" id="{81365595-F9FC-4D55-8874-9E808F4EBC38}"/>
              </a:ext>
            </a:extLst>
          </p:cNvPr>
          <p:cNvSpPr/>
          <p:nvPr/>
        </p:nvSpPr>
        <p:spPr>
          <a:xfrm>
            <a:off x="7562193" y="5055476"/>
            <a:ext cx="3767959" cy="1818399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47C972A-D446-45DB-B72B-09F9FD82AE3A}"/>
              </a:ext>
            </a:extLst>
          </p:cNvPr>
          <p:cNvSpPr txBox="1"/>
          <p:nvPr/>
        </p:nvSpPr>
        <p:spPr>
          <a:xfrm>
            <a:off x="8939048" y="3519768"/>
            <a:ext cx="2790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/>
              <a:t>Olisiko joku kirja, jossa kerrotaan, kuinka elää Suomessa tekemättä virheitä?</a:t>
            </a:r>
          </a:p>
        </p:txBody>
      </p:sp>
    </p:spTree>
    <p:extLst>
      <p:ext uri="{BB962C8B-B14F-4D97-AF65-F5344CB8AC3E}">
        <p14:creationId xmlns:p14="http://schemas.microsoft.com/office/powerpoint/2010/main" val="9313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E827-6500-4A2C-934C-441FE558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8.5.2018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3" y="61801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274083" y="1905045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 descr="Kuvahaun tulos haulle pakolaisapu logo">
            <a:hlinkClick r:id="rId3" tgtFrame="&quot;_blank&quot;"/>
            <a:extLst>
              <a:ext uri="{FF2B5EF4-FFF2-40B4-BE49-F238E27FC236}">
                <a16:creationId xmlns:a16="http://schemas.microsoft.com/office/drawing/2014/main" id="{2738497C-E19E-4A63-A21A-75FE8AAE1D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18" y="361272"/>
            <a:ext cx="1858975" cy="17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E2965829-38B8-4B03-AB5E-3BFF3EA2A1E6}"/>
              </a:ext>
            </a:extLst>
          </p:cNvPr>
          <p:cNvSpPr txBox="1"/>
          <p:nvPr/>
        </p:nvSpPr>
        <p:spPr>
          <a:xfrm>
            <a:off x="4340190" y="2352044"/>
            <a:ext cx="45372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ILMIÖT, JOIHIN KEHITETTIIN TYÖKALUJA:</a:t>
            </a:r>
          </a:p>
          <a:p>
            <a:endParaRPr lang="fi-FI" dirty="0"/>
          </a:p>
          <a:p>
            <a:r>
              <a:rPr lang="fi-FI" dirty="0"/>
              <a:t>Monikulttuuriseksi koetut konfliktit</a:t>
            </a:r>
          </a:p>
          <a:p>
            <a:r>
              <a:rPr lang="fi-FI" dirty="0"/>
              <a:t>Asumisviihtyvyys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2DA952C-16EB-45D3-A044-F76CB991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968" y="2190731"/>
            <a:ext cx="1766754" cy="220620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24A1B15F-B685-4A37-8AF1-D847EE04D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8" y="4705717"/>
            <a:ext cx="1905000" cy="190500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72117066-C28A-47D1-AD3D-AF1F60CF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600" y="4798671"/>
            <a:ext cx="1905000" cy="1736686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4A5EC67B-DCC6-45A2-AF2C-902D0C2E8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84" y="3249637"/>
            <a:ext cx="1219200" cy="121920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8872C2-FD6B-4CDE-9EA3-8AD31E82B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72664" y="4671629"/>
            <a:ext cx="1280273" cy="190649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0E63453-4B9A-4B7F-8565-BAEC4C4383C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34296" r="26328" b="3606"/>
          <a:stretch/>
        </p:blipFill>
        <p:spPr>
          <a:xfrm>
            <a:off x="4617140" y="4705717"/>
            <a:ext cx="1483493" cy="18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6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Kuva 47">
            <a:extLst>
              <a:ext uri="{FF2B5EF4-FFF2-40B4-BE49-F238E27FC236}">
                <a16:creationId xmlns:a16="http://schemas.microsoft.com/office/drawing/2014/main" id="{A1D3FC34-53D3-41C7-AA1F-B07AB9B602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4" t="28279" r="55176" b="32501"/>
          <a:stretch/>
        </p:blipFill>
        <p:spPr>
          <a:xfrm>
            <a:off x="3898255" y="3640444"/>
            <a:ext cx="1313431" cy="1346600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5B09F11B-2E11-484A-B520-B3DD430044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17" t="7921" r="10940" b="45129"/>
          <a:stretch/>
        </p:blipFill>
        <p:spPr>
          <a:xfrm>
            <a:off x="7510259" y="2105515"/>
            <a:ext cx="1537077" cy="1698608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0E87D8B3-442C-4DA5-AA41-306EBC77C7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954" b="29379"/>
          <a:stretch/>
        </p:blipFill>
        <p:spPr>
          <a:xfrm>
            <a:off x="7306345" y="2946367"/>
            <a:ext cx="1944907" cy="1967676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0D884620-45CE-4829-9358-A03DD8336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174" r="24372" b="10620"/>
          <a:stretch/>
        </p:blipFill>
        <p:spPr>
          <a:xfrm>
            <a:off x="2892914" y="2563468"/>
            <a:ext cx="1476547" cy="1481345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ADEAF34F-5B68-412F-BA9E-E21D64A8AF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r="49721" b="3488"/>
          <a:stretch/>
        </p:blipFill>
        <p:spPr>
          <a:xfrm>
            <a:off x="1871264" y="948220"/>
            <a:ext cx="1316982" cy="1682260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31D8AA1F-CD34-4B1E-9D50-344ACC7BFA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561" b="22418"/>
          <a:stretch/>
        </p:blipFill>
        <p:spPr>
          <a:xfrm>
            <a:off x="3965951" y="2039842"/>
            <a:ext cx="1703824" cy="18622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3" y="618019"/>
            <a:ext cx="2136603" cy="1286066"/>
          </a:xfrm>
          <a:prstGeom prst="rect">
            <a:avLst/>
          </a:prstGeom>
        </p:spPr>
      </p:pic>
      <p:pic>
        <p:nvPicPr>
          <p:cNvPr id="34" name="Kuva 33">
            <a:extLst>
              <a:ext uri="{FF2B5EF4-FFF2-40B4-BE49-F238E27FC236}">
                <a16:creationId xmlns:a16="http://schemas.microsoft.com/office/drawing/2014/main" id="{E96C5EDE-F267-4338-B4DD-2B514CA6A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32730" y="415241"/>
            <a:ext cx="1775765" cy="2370738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454233B-1E3A-401C-8E83-5B1A1CC2F33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5" t="15325" r="13885" b="31836"/>
          <a:stretch/>
        </p:blipFill>
        <p:spPr>
          <a:xfrm>
            <a:off x="223260" y="4305697"/>
            <a:ext cx="2172585" cy="2402176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A9B091DA-4578-4496-B6A2-601F63C82E9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6579" r="26108" b="-794"/>
          <a:stretch/>
        </p:blipFill>
        <p:spPr>
          <a:xfrm>
            <a:off x="2210574" y="4073040"/>
            <a:ext cx="1718608" cy="2041846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D2DA952C-16EB-45D3-A044-F76CB99183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94396" y="2195719"/>
            <a:ext cx="1766754" cy="220620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24A1B15F-B685-4A37-8AF1-D847EE04D84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8" y="4705717"/>
            <a:ext cx="1905000" cy="190500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72117066-C28A-47D1-AD3D-AF1F60CF25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36600" y="4798671"/>
            <a:ext cx="1905000" cy="173668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F98872C2-FD6B-4CDE-9EA3-8AD31E82BFF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05790" y="4980409"/>
            <a:ext cx="1280273" cy="1906493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C7B39256-CAED-4DA8-873D-852EC4B736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2241" y="2101282"/>
            <a:ext cx="2143125" cy="2143125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71368DF9-A09A-4065-997F-F1DE4A1B06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97598" y="277044"/>
            <a:ext cx="1571332" cy="2023685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B00C5BBF-C9CB-441C-827A-6CD6E32B89B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43358" y="35324"/>
            <a:ext cx="2686050" cy="1704975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6771B369-66A2-4C94-8057-69601105DA1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3" t="3296" r="40079" b="27719"/>
          <a:stretch/>
        </p:blipFill>
        <p:spPr>
          <a:xfrm>
            <a:off x="3044011" y="624923"/>
            <a:ext cx="1556386" cy="2225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E01DA308-8D9A-43F4-8DE0-0EE00B35A62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4619" y="2369153"/>
            <a:ext cx="1422867" cy="2138188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483B43E-9EDB-4B3C-A875-4E444802A1BC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28746" r="22723" b="17075"/>
          <a:stretch/>
        </p:blipFill>
        <p:spPr>
          <a:xfrm>
            <a:off x="478960" y="289248"/>
            <a:ext cx="1451228" cy="165013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5731DCB2-D886-4B23-AD5A-637DB8646CAB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2438" b="7258"/>
          <a:stretch/>
        </p:blipFill>
        <p:spPr>
          <a:xfrm>
            <a:off x="5849666" y="5082468"/>
            <a:ext cx="1241299" cy="1625405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5F41160A-78EC-4690-B2F9-9A93FF2722F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42430" t="17174" r="30410" b="24591"/>
          <a:stretch/>
        </p:blipFill>
        <p:spPr>
          <a:xfrm>
            <a:off x="4396579" y="4892557"/>
            <a:ext cx="1507266" cy="1951659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61E74F3D-7297-40BB-981F-E73436F2384D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61712" y="2530232"/>
            <a:ext cx="2143125" cy="2143125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DD430898-5DDF-453E-9A75-1CAA13EDC929}"/>
              </a:ext>
            </a:extLst>
          </p:cNvPr>
          <p:cNvPicPr>
            <a:picLocks noChangeAspect="1"/>
          </p:cNvPicPr>
          <p:nvPr/>
        </p:nvPicPr>
        <p:blipFill rotWithShape="1">
          <a:blip r:embed="rId25"/>
          <a:srcRect l="17032" r="17760" b="14719"/>
          <a:stretch/>
        </p:blipFill>
        <p:spPr>
          <a:xfrm>
            <a:off x="24327" y="2778574"/>
            <a:ext cx="1664572" cy="1527123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2609EC9C-0305-493B-92F6-E950C8CC755E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11547" t="1" r="19204" b="45564"/>
          <a:stretch/>
        </p:blipFill>
        <p:spPr>
          <a:xfrm>
            <a:off x="5154480" y="1144808"/>
            <a:ext cx="1839202" cy="1821652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07A97097-5564-4527-9813-C9727C29F4D7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72257" y="5285882"/>
            <a:ext cx="1485798" cy="1485798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2034D5F7-5AA7-4676-B776-1D475BCF8E0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146003" y="3872836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B0450E-49CF-4828-B26B-95214CF59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AA3AE-3014-4441-93C0-FDF3AA1D5963}" type="datetime1">
              <a:rPr lang="fi-FI" smtClean="0"/>
              <a:t>8.5.2018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79A3DA2-7826-4502-9DEA-7AD0A937B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42DF047-AF80-4C74-AEAD-2C132EEBE0DD}"/>
              </a:ext>
            </a:extLst>
          </p:cNvPr>
          <p:cNvSpPr txBox="1"/>
          <p:nvPr/>
        </p:nvSpPr>
        <p:spPr>
          <a:xfrm>
            <a:off x="4654769" y="1828800"/>
            <a:ext cx="2882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MAPPING TRUST – BOB STAINS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0F877041-B33E-4D2B-AD68-8D13B760615C}"/>
              </a:ext>
            </a:extLst>
          </p:cNvPr>
          <p:cNvSpPr txBox="1"/>
          <p:nvPr/>
        </p:nvSpPr>
        <p:spPr>
          <a:xfrm>
            <a:off x="4162097" y="3137338"/>
            <a:ext cx="3991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Kenen kanssa ajattelet ? Keneen luotat?</a:t>
            </a:r>
          </a:p>
          <a:p>
            <a:r>
              <a:rPr lang="fi-FI" dirty="0"/>
              <a:t>Missä kulkee luottamuksen rajat ? </a:t>
            </a:r>
          </a:p>
          <a:p>
            <a:r>
              <a:rPr lang="fi-FI" dirty="0"/>
              <a:t>Missä on vahva/heikko luottamus ?</a:t>
            </a:r>
          </a:p>
          <a:p>
            <a:r>
              <a:rPr lang="fi-FI" dirty="0"/>
              <a:t>Mistä johtuu?</a:t>
            </a:r>
          </a:p>
          <a:p>
            <a:endParaRPr lang="fi-FI" dirty="0"/>
          </a:p>
          <a:p>
            <a:r>
              <a:rPr lang="fi-FI" dirty="0"/>
              <a:t>Ketä täällä on tänään?</a:t>
            </a:r>
          </a:p>
          <a:p>
            <a:r>
              <a:rPr lang="fi-FI" dirty="0"/>
              <a:t>Keitä täältä puuttuu?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9287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E827-6500-4A2C-934C-441FE558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7.5.2018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3" y="61801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274083" y="1905045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8" name="Kuva 7" descr="Kuvahaun tulos haulle pakolaisapu logo">
            <a:hlinkClick r:id="rId3" tgtFrame="&quot;_blank&quot;"/>
            <a:extLst>
              <a:ext uri="{FF2B5EF4-FFF2-40B4-BE49-F238E27FC236}">
                <a16:creationId xmlns:a16="http://schemas.microsoft.com/office/drawing/2014/main" id="{2738497C-E19E-4A63-A21A-75FE8AAE1D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70" y="104525"/>
            <a:ext cx="1858975" cy="1799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E2965829-38B8-4B03-AB5E-3BFF3EA2A1E6}"/>
              </a:ext>
            </a:extLst>
          </p:cNvPr>
          <p:cNvSpPr txBox="1"/>
          <p:nvPr/>
        </p:nvSpPr>
        <p:spPr>
          <a:xfrm>
            <a:off x="4200939" y="2361601"/>
            <a:ext cx="44403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ILMIÖT, JOIHIN TYÖKALUJA:</a:t>
            </a:r>
          </a:p>
          <a:p>
            <a:endParaRPr lang="fi-FI" dirty="0"/>
          </a:p>
          <a:p>
            <a:r>
              <a:rPr lang="fi-FI" dirty="0"/>
              <a:t>Monikulttuuriseksi koetut konfliktit</a:t>
            </a:r>
          </a:p>
          <a:p>
            <a:r>
              <a:rPr lang="fi-FI" dirty="0"/>
              <a:t>Naapuruuskonfliktit </a:t>
            </a:r>
          </a:p>
          <a:p>
            <a:r>
              <a:rPr lang="fi-FI" dirty="0"/>
              <a:t>Asumisrauha, asumisviihtyvyys, turvallisuus</a:t>
            </a:r>
          </a:p>
          <a:p>
            <a:r>
              <a:rPr lang="fi-FI" dirty="0"/>
              <a:t>Toimiva kommunikointi</a:t>
            </a:r>
          </a:p>
          <a:p>
            <a:endParaRPr lang="fi-FI" dirty="0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2DA952C-16EB-45D3-A044-F76CB99183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9968" y="2190731"/>
            <a:ext cx="1766754" cy="2206200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24A1B15F-B685-4A37-8AF1-D847EE04D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968" y="4705717"/>
            <a:ext cx="1905000" cy="1905000"/>
          </a:xfrm>
          <a:prstGeom prst="rect">
            <a:avLst/>
          </a:prstGeom>
        </p:spPr>
      </p:pic>
      <p:pic>
        <p:nvPicPr>
          <p:cNvPr id="31" name="Kuva 30">
            <a:extLst>
              <a:ext uri="{FF2B5EF4-FFF2-40B4-BE49-F238E27FC236}">
                <a16:creationId xmlns:a16="http://schemas.microsoft.com/office/drawing/2014/main" id="{72117066-C28A-47D1-AD3D-AF1F60CF25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36600" y="4798671"/>
            <a:ext cx="1905000" cy="1736686"/>
          </a:xfrm>
          <a:prstGeom prst="rect">
            <a:avLst/>
          </a:prstGeom>
        </p:spPr>
      </p:pic>
      <p:pic>
        <p:nvPicPr>
          <p:cNvPr id="32" name="Kuva 31">
            <a:extLst>
              <a:ext uri="{FF2B5EF4-FFF2-40B4-BE49-F238E27FC236}">
                <a16:creationId xmlns:a16="http://schemas.microsoft.com/office/drawing/2014/main" id="{4A5EC67B-DCC6-45A2-AF2C-902D0C2E8B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20184" y="3249637"/>
            <a:ext cx="1219200" cy="12192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76D72C2B-8D61-4B92-8604-6215724BC8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189" y="2269905"/>
            <a:ext cx="2295399" cy="4174925"/>
          </a:xfrm>
          <a:prstGeom prst="rect">
            <a:avLst/>
          </a:prstGeom>
        </p:spPr>
      </p:pic>
      <p:sp>
        <p:nvSpPr>
          <p:cNvPr id="22" name="Kuvatekstiellipsi 11">
            <a:extLst>
              <a:ext uri="{FF2B5EF4-FFF2-40B4-BE49-F238E27FC236}">
                <a16:creationId xmlns:a16="http://schemas.microsoft.com/office/drawing/2014/main" id="{6F9810F6-5002-4808-A149-1A53C0329C59}"/>
              </a:ext>
            </a:extLst>
          </p:cNvPr>
          <p:cNvSpPr/>
          <p:nvPr/>
        </p:nvSpPr>
        <p:spPr>
          <a:xfrm>
            <a:off x="1159146" y="5643195"/>
            <a:ext cx="308820" cy="21771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Kuvatekstiellipsi 11">
            <a:extLst>
              <a:ext uri="{FF2B5EF4-FFF2-40B4-BE49-F238E27FC236}">
                <a16:creationId xmlns:a16="http://schemas.microsoft.com/office/drawing/2014/main" id="{D9DC78FC-9640-4EEB-86E1-EE86A03203F3}"/>
              </a:ext>
            </a:extLst>
          </p:cNvPr>
          <p:cNvSpPr/>
          <p:nvPr/>
        </p:nvSpPr>
        <p:spPr>
          <a:xfrm>
            <a:off x="901420" y="5979202"/>
            <a:ext cx="308820" cy="21771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Kuvatekstiellipsi 11">
            <a:extLst>
              <a:ext uri="{FF2B5EF4-FFF2-40B4-BE49-F238E27FC236}">
                <a16:creationId xmlns:a16="http://schemas.microsoft.com/office/drawing/2014/main" id="{45DB50BD-081B-4CE9-9FAE-39F122A1E71C}"/>
              </a:ext>
            </a:extLst>
          </p:cNvPr>
          <p:cNvSpPr/>
          <p:nvPr/>
        </p:nvSpPr>
        <p:spPr>
          <a:xfrm>
            <a:off x="1313556" y="6088059"/>
            <a:ext cx="308820" cy="217714"/>
          </a:xfrm>
          <a:prstGeom prst="wedgeEllipse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Ellipsi 25">
            <a:extLst>
              <a:ext uri="{FF2B5EF4-FFF2-40B4-BE49-F238E27FC236}">
                <a16:creationId xmlns:a16="http://schemas.microsoft.com/office/drawing/2014/main" id="{E5468191-00DC-4083-A875-D3E07B5EE4EB}"/>
              </a:ext>
            </a:extLst>
          </p:cNvPr>
          <p:cNvSpPr/>
          <p:nvPr/>
        </p:nvSpPr>
        <p:spPr>
          <a:xfrm>
            <a:off x="1523713" y="5268735"/>
            <a:ext cx="366429" cy="2877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9024E0C7-E1DA-4F78-9344-3CF810ED584B}"/>
              </a:ext>
            </a:extLst>
          </p:cNvPr>
          <p:cNvSpPr/>
          <p:nvPr/>
        </p:nvSpPr>
        <p:spPr>
          <a:xfrm>
            <a:off x="1467966" y="4135733"/>
            <a:ext cx="366429" cy="28771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60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13" y="61801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325293" y="1755844"/>
            <a:ext cx="6174716" cy="2563792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E2965829-38B8-4B03-AB5E-3BFF3EA2A1E6}"/>
              </a:ext>
            </a:extLst>
          </p:cNvPr>
          <p:cNvSpPr txBox="1"/>
          <p:nvPr/>
        </p:nvSpPr>
        <p:spPr>
          <a:xfrm>
            <a:off x="4604687" y="1990251"/>
            <a:ext cx="44403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ILMIÖT, JOIHIN HALUTAAN TYÖKALUJA:</a:t>
            </a:r>
          </a:p>
          <a:p>
            <a:endParaRPr lang="fi-FI" dirty="0"/>
          </a:p>
          <a:p>
            <a:r>
              <a:rPr lang="fi-FI" dirty="0"/>
              <a:t>Erimielisyys = mahd. varhainen puuttuminen</a:t>
            </a:r>
          </a:p>
          <a:p>
            <a:r>
              <a:rPr lang="fi-FI" dirty="0"/>
              <a:t>Vastakkainasettelu </a:t>
            </a:r>
          </a:p>
          <a:p>
            <a:r>
              <a:rPr lang="fi-FI" dirty="0"/>
              <a:t>Vihapuhe</a:t>
            </a:r>
          </a:p>
          <a:p>
            <a:r>
              <a:rPr lang="fi-FI" dirty="0"/>
              <a:t>Radikalisoituminen</a:t>
            </a:r>
          </a:p>
          <a:p>
            <a:r>
              <a:rPr lang="fi-FI" dirty="0"/>
              <a:t>Konfliktit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62D5A63-0E03-42C7-BCA4-CB1F540709D1}"/>
              </a:ext>
            </a:extLst>
          </p:cNvPr>
          <p:cNvSpPr txBox="1"/>
          <p:nvPr/>
        </p:nvSpPr>
        <p:spPr>
          <a:xfrm>
            <a:off x="151670" y="429052"/>
            <a:ext cx="390495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LESSONS LEARNED:</a:t>
            </a:r>
          </a:p>
          <a:p>
            <a:endParaRPr lang="fi-FI" dirty="0"/>
          </a:p>
          <a:p>
            <a:r>
              <a:rPr lang="fi-FI" dirty="0"/>
              <a:t>Erimielisyys on jo ensi askel                           </a:t>
            </a:r>
          </a:p>
          <a:p>
            <a:endParaRPr lang="fi-FI" dirty="0"/>
          </a:p>
          <a:p>
            <a:r>
              <a:rPr lang="fi-FI" dirty="0"/>
              <a:t>Erimielisyys kärjistyy helposti vastakkainasetteluksi</a:t>
            </a:r>
          </a:p>
          <a:p>
            <a:endParaRPr lang="fi-FI" dirty="0"/>
          </a:p>
          <a:p>
            <a:r>
              <a:rPr lang="fi-FI" dirty="0"/>
              <a:t>Erimielisyyksien hoito hyvin normilähtöistä</a:t>
            </a:r>
          </a:p>
          <a:p>
            <a:r>
              <a:rPr lang="fi-FI" sz="1200" dirty="0"/>
              <a:t>vrt. </a:t>
            </a:r>
            <a:r>
              <a:rPr lang="fi-FI" sz="1400" dirty="0"/>
              <a:t>vallankäyttö normien kautta</a:t>
            </a:r>
          </a:p>
          <a:p>
            <a:endParaRPr lang="fi-FI" dirty="0"/>
          </a:p>
          <a:p>
            <a:r>
              <a:rPr lang="fi-FI" dirty="0"/>
              <a:t>Perinteiset viralliset valitusreitit ohjaavat ihmiset kauas toisistaan</a:t>
            </a:r>
          </a:p>
          <a:p>
            <a:endParaRPr lang="fi-FI" dirty="0"/>
          </a:p>
          <a:p>
            <a:r>
              <a:rPr lang="fi-FI" dirty="0"/>
              <a:t>Ihmisillä on odotuksia viranomaisille, joihin viranomaiset eivät pysty vastaamaan </a:t>
            </a:r>
          </a:p>
          <a:p>
            <a:endParaRPr lang="fi-FI" dirty="0"/>
          </a:p>
          <a:p>
            <a:r>
              <a:rPr lang="fi-FI" dirty="0"/>
              <a:t>Viranomaismenettelyt eivät välttämättä tuo ihmisiä kasvokkain</a:t>
            </a:r>
          </a:p>
          <a:p>
            <a:endParaRPr lang="fi-FI" dirty="0"/>
          </a:p>
          <a:p>
            <a:r>
              <a:rPr lang="fi-FI" dirty="0"/>
              <a:t>Viranomaismenettelyt eivät poista jännitteitä</a:t>
            </a: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id="{C78F7283-D560-41E8-8E5F-99FCCC37EB54}"/>
              </a:ext>
            </a:extLst>
          </p:cNvPr>
          <p:cNvSpPr/>
          <p:nvPr/>
        </p:nvSpPr>
        <p:spPr>
          <a:xfrm>
            <a:off x="4926153" y="5084889"/>
            <a:ext cx="967408" cy="490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8B5382E-8340-409C-84C8-580CA3EF3AEA}"/>
              </a:ext>
            </a:extLst>
          </p:cNvPr>
          <p:cNvSpPr txBox="1"/>
          <p:nvPr/>
        </p:nvSpPr>
        <p:spPr>
          <a:xfrm>
            <a:off x="7703396" y="4813498"/>
            <a:ext cx="33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/>
              <a:t>Kenelle nämä voisivat kuulua ? </a:t>
            </a:r>
          </a:p>
        </p:txBody>
      </p:sp>
      <p:sp>
        <p:nvSpPr>
          <p:cNvPr id="11" name="Pilvi 10">
            <a:extLst>
              <a:ext uri="{FF2B5EF4-FFF2-40B4-BE49-F238E27FC236}">
                <a16:creationId xmlns:a16="http://schemas.microsoft.com/office/drawing/2014/main" id="{CA416C7D-6CA0-468E-A555-9A6EB5B650AE}"/>
              </a:ext>
            </a:extLst>
          </p:cNvPr>
          <p:cNvSpPr/>
          <p:nvPr/>
        </p:nvSpPr>
        <p:spPr>
          <a:xfrm>
            <a:off x="7004028" y="4337650"/>
            <a:ext cx="4351454" cy="2244357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652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95E827-6500-4A2C-934C-441FE558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0B424-DA1A-469A-847C-F9D7F15B4F46}" type="datetime1">
              <a:rPr lang="fi-FI" smtClean="0"/>
              <a:t>7.5.2018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37D31D4-D1CE-41E6-B502-B34E6A4B0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799" y="618979"/>
            <a:ext cx="2136603" cy="1286066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73091721-855E-4A23-A230-C7C06E9BEE05}"/>
              </a:ext>
            </a:extLst>
          </p:cNvPr>
          <p:cNvSpPr/>
          <p:nvPr/>
        </p:nvSpPr>
        <p:spPr>
          <a:xfrm>
            <a:off x="3216166" y="1905045"/>
            <a:ext cx="6232633" cy="2828379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ILMIÖT, JOIHIN HALUTAAN TYÖKALUJA:</a:t>
            </a:r>
          </a:p>
          <a:p>
            <a:pPr algn="ctr"/>
            <a:r>
              <a:rPr lang="fi-FI" b="1" dirty="0">
                <a:solidFill>
                  <a:schemeClr val="tx1"/>
                </a:solidFill>
              </a:rPr>
              <a:t>VÄESTÖRYHMIEN VÄLINEN POLARISAATIO, KONFLIKTIT JA TOIMIVAT VÄESTÖSUHTEET 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r>
              <a:rPr lang="fi-FI" dirty="0">
                <a:solidFill>
                  <a:schemeClr val="tx1"/>
                </a:solidFill>
              </a:rPr>
              <a:t>Mitä ovat? Kuinka ehkäistä niiden kärjistymistä? Kuinka edistää toimivia suhteita sovittelun ja dialogin avulla?</a:t>
            </a:r>
          </a:p>
          <a:p>
            <a:pPr algn="ctr"/>
            <a:endParaRPr lang="fi-FI" dirty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0486953F-5474-4E87-980C-E66E4B352F0D}"/>
              </a:ext>
            </a:extLst>
          </p:cNvPr>
          <p:cNvSpPr txBox="1"/>
          <p:nvPr/>
        </p:nvSpPr>
        <p:spPr>
          <a:xfrm>
            <a:off x="1007166" y="3551584"/>
            <a:ext cx="1034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56E1BE77-359F-4CB0-A5D9-302FB698C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96" y="1885562"/>
            <a:ext cx="2682472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7C295A3483F5048A6ED6255D462037A" ma:contentTypeVersion="4" ma:contentTypeDescription="Luo uusi asiakirja." ma:contentTypeScope="" ma:versionID="89940d643849d4a3140418ff6eb10d4b">
  <xsd:schema xmlns:xsd="http://www.w3.org/2001/XMLSchema" xmlns:xs="http://www.w3.org/2001/XMLSchema" xmlns:p="http://schemas.microsoft.com/office/2006/metadata/properties" xmlns:ns2="c7ee966b-cb93-4f34-bd61-b946e50c29df" xmlns:ns3="9dabc320-ebf6-48a1-9c52-b27ced5d6982" targetNamespace="http://schemas.microsoft.com/office/2006/metadata/properties" ma:root="true" ma:fieldsID="9816d8d035e0970267dda6b2bce64dce" ns2:_="" ns3:_="">
    <xsd:import namespace="c7ee966b-cb93-4f34-bd61-b946e50c29df"/>
    <xsd:import namespace="9dabc320-ebf6-48a1-9c52-b27ced5d698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ee966b-cb93-4f34-bd61-b946e50c2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bc320-ebf6-48a1-9c52-b27ced5d69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F2E4F9-44E8-436B-9258-7EB9DD975A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ee966b-cb93-4f34-bd61-b946e50c29df"/>
    <ds:schemaRef ds:uri="9dabc320-ebf6-48a1-9c52-b27ced5d69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405125-F71D-4D6A-AC4F-A139A9EF3C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213BFE-72FE-4F65-8F4C-2B4B84EF676A}">
  <ds:schemaRefs>
    <ds:schemaRef ds:uri="9dabc320-ebf6-48a1-9c52-b27ced5d698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c7ee966b-cb93-4f34-bd61-b946e50c29df"/>
    <ds:schemaRef ds:uri="http://purl.org/dc/terms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8256</TotalTime>
  <Words>936</Words>
  <Application>Microsoft Office PowerPoint</Application>
  <PresentationFormat>Laajakuva</PresentationFormat>
  <Paragraphs>205</Paragraphs>
  <Slides>16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Office-teema</vt:lpstr>
      <vt:lpstr>  Vastakkainasettelun purkaminen  ja toimivien väestösuhteiden edistäminen  dialogilla ja sovittelulla  #depolarize #depolarizeFI #rohkeatekija #naapuridialogit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ODOTETUT TULOKSET</vt:lpstr>
      <vt:lpstr>VASTAKKAINASETTELUN PURKAMINEN JA TOIMIVIEN VÄESTÖSUHTEIDEN EDISTÄMINEN –  MILLAISIA KYKYJÄ TARVITAAN?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Vastakkainasettelun</dc:title>
  <dc:creator>Miriam Attias</dc:creator>
  <cp:lastModifiedBy>Miriam Attias</cp:lastModifiedBy>
  <cp:revision>104</cp:revision>
  <dcterms:created xsi:type="dcterms:W3CDTF">2018-01-09T05:49:43Z</dcterms:created>
  <dcterms:modified xsi:type="dcterms:W3CDTF">2018-05-08T05:18:18Z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0x010100D7C295A3483F5048A6ED6255D462037A</vt:lpwstr>
  </property>
</Properties>
</file>